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6" r:id="rId16"/>
    <p:sldId id="295" r:id="rId17"/>
    <p:sldId id="294" r:id="rId18"/>
    <p:sldId id="293" r:id="rId19"/>
    <p:sldId id="309" r:id="rId20"/>
    <p:sldId id="297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261" r:id="rId29"/>
    <p:sldId id="262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307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308" r:id="rId51"/>
    <p:sldId id="28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BD3B01-64F4-4CD7-B061-5F746C06E5D4}" v="2" dt="2024-11-26T00:44:06.7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ovin Coles" userId="f37d86bc-6408-46c7-a889-79968a032e1b" providerId="ADAL" clId="{45BD3B01-64F4-4CD7-B061-5F746C06E5D4}"/>
    <pc:docChg chg="undo custSel modSld">
      <pc:chgData name="Donovin Coles" userId="f37d86bc-6408-46c7-a889-79968a032e1b" providerId="ADAL" clId="{45BD3B01-64F4-4CD7-B061-5F746C06E5D4}" dt="2024-11-26T00:47:29.246" v="54" actId="1076"/>
      <pc:docMkLst>
        <pc:docMk/>
      </pc:docMkLst>
      <pc:sldChg chg="addSp delSp modSp mod delAnim">
        <pc:chgData name="Donovin Coles" userId="f37d86bc-6408-46c7-a889-79968a032e1b" providerId="ADAL" clId="{45BD3B01-64F4-4CD7-B061-5F746C06E5D4}" dt="2024-11-26T00:44:14.194" v="46" actId="14100"/>
        <pc:sldMkLst>
          <pc:docMk/>
          <pc:sldMk cId="3687957957" sldId="280"/>
        </pc:sldMkLst>
        <pc:grpChg chg="add mod">
          <ac:chgData name="Donovin Coles" userId="f37d86bc-6408-46c7-a889-79968a032e1b" providerId="ADAL" clId="{45BD3B01-64F4-4CD7-B061-5F746C06E5D4}" dt="2024-11-26T00:44:14.194" v="46" actId="14100"/>
          <ac:grpSpMkLst>
            <pc:docMk/>
            <pc:sldMk cId="3687957957" sldId="280"/>
            <ac:grpSpMk id="14" creationId="{87A73516-D933-4FC0-3AC4-40DEAAE37926}"/>
          </ac:grpSpMkLst>
        </pc:grpChg>
        <pc:picChg chg="add mod modCrop">
          <ac:chgData name="Donovin Coles" userId="f37d86bc-6408-46c7-a889-79968a032e1b" providerId="ADAL" clId="{45BD3B01-64F4-4CD7-B061-5F746C06E5D4}" dt="2024-11-26T00:44:06.796" v="19" actId="164"/>
          <ac:picMkLst>
            <pc:docMk/>
            <pc:sldMk cId="3687957957" sldId="280"/>
            <ac:picMk id="4" creationId="{5F395504-A220-AB8E-961E-6B3058DF7A1B}"/>
          </ac:picMkLst>
        </pc:picChg>
        <pc:picChg chg="del">
          <ac:chgData name="Donovin Coles" userId="f37d86bc-6408-46c7-a889-79968a032e1b" providerId="ADAL" clId="{45BD3B01-64F4-4CD7-B061-5F746C06E5D4}" dt="2024-11-26T00:42:37.093" v="3" actId="478"/>
          <ac:picMkLst>
            <pc:docMk/>
            <pc:sldMk cId="3687957957" sldId="280"/>
            <ac:picMk id="5" creationId="{EB2A6918-D702-BF3C-BC04-A74FA41E1737}"/>
          </ac:picMkLst>
        </pc:picChg>
        <pc:picChg chg="del">
          <ac:chgData name="Donovin Coles" userId="f37d86bc-6408-46c7-a889-79968a032e1b" providerId="ADAL" clId="{45BD3B01-64F4-4CD7-B061-5F746C06E5D4}" dt="2024-11-26T00:42:35.281" v="2" actId="478"/>
          <ac:picMkLst>
            <pc:docMk/>
            <pc:sldMk cId="3687957957" sldId="280"/>
            <ac:picMk id="7" creationId="{E3C542E2-B027-3070-67BA-24CCA9EC0597}"/>
          </ac:picMkLst>
        </pc:picChg>
        <pc:picChg chg="add mod modCrop">
          <ac:chgData name="Donovin Coles" userId="f37d86bc-6408-46c7-a889-79968a032e1b" providerId="ADAL" clId="{45BD3B01-64F4-4CD7-B061-5F746C06E5D4}" dt="2024-11-26T00:44:06.796" v="19" actId="164"/>
          <ac:picMkLst>
            <pc:docMk/>
            <pc:sldMk cId="3687957957" sldId="280"/>
            <ac:picMk id="8" creationId="{1FF0B147-CAA9-37E5-DFDF-9D8BCB14B549}"/>
          </ac:picMkLst>
        </pc:picChg>
        <pc:picChg chg="del">
          <ac:chgData name="Donovin Coles" userId="f37d86bc-6408-46c7-a889-79968a032e1b" providerId="ADAL" clId="{45BD3B01-64F4-4CD7-B061-5F746C06E5D4}" dt="2024-11-26T00:38:25.411" v="1" actId="478"/>
          <ac:picMkLst>
            <pc:docMk/>
            <pc:sldMk cId="3687957957" sldId="280"/>
            <ac:picMk id="9" creationId="{8850F156-C7D1-D623-C8CC-D245BF5B9DFF}"/>
          </ac:picMkLst>
        </pc:picChg>
        <pc:picChg chg="del">
          <ac:chgData name="Donovin Coles" userId="f37d86bc-6408-46c7-a889-79968a032e1b" providerId="ADAL" clId="{45BD3B01-64F4-4CD7-B061-5F746C06E5D4}" dt="2024-11-26T00:38:22.770" v="0" actId="478"/>
          <ac:picMkLst>
            <pc:docMk/>
            <pc:sldMk cId="3687957957" sldId="280"/>
            <ac:picMk id="11" creationId="{3B3B22CB-1492-B0A5-3AAE-8B4816FA9F46}"/>
          </ac:picMkLst>
        </pc:picChg>
        <pc:cxnChg chg="add mod">
          <ac:chgData name="Donovin Coles" userId="f37d86bc-6408-46c7-a889-79968a032e1b" providerId="ADAL" clId="{45BD3B01-64F4-4CD7-B061-5F746C06E5D4}" dt="2024-11-26T00:44:06.796" v="19" actId="164"/>
          <ac:cxnSpMkLst>
            <pc:docMk/>
            <pc:sldMk cId="3687957957" sldId="280"/>
            <ac:cxnSpMk id="12" creationId="{BF169281-601B-1E9C-6313-873A7FC810BD}"/>
          </ac:cxnSpMkLst>
        </pc:cxnChg>
        <pc:cxnChg chg="add mod">
          <ac:chgData name="Donovin Coles" userId="f37d86bc-6408-46c7-a889-79968a032e1b" providerId="ADAL" clId="{45BD3B01-64F4-4CD7-B061-5F746C06E5D4}" dt="2024-11-26T00:44:06.796" v="19" actId="164"/>
          <ac:cxnSpMkLst>
            <pc:docMk/>
            <pc:sldMk cId="3687957957" sldId="280"/>
            <ac:cxnSpMk id="13" creationId="{D0362A2A-4F7B-D8D9-724D-2F6DC9219793}"/>
          </ac:cxnSpMkLst>
        </pc:cxnChg>
      </pc:sldChg>
      <pc:sldChg chg="addSp delSp modSp mod">
        <pc:chgData name="Donovin Coles" userId="f37d86bc-6408-46c7-a889-79968a032e1b" providerId="ADAL" clId="{45BD3B01-64F4-4CD7-B061-5F746C06E5D4}" dt="2024-11-26T00:47:29.246" v="54" actId="1076"/>
        <pc:sldMkLst>
          <pc:docMk/>
          <pc:sldMk cId="1517964151" sldId="308"/>
        </pc:sldMkLst>
        <pc:spChg chg="del">
          <ac:chgData name="Donovin Coles" userId="f37d86bc-6408-46c7-a889-79968a032e1b" providerId="ADAL" clId="{45BD3B01-64F4-4CD7-B061-5F746C06E5D4}" dt="2024-11-26T00:47:07.886" v="47" actId="478"/>
          <ac:spMkLst>
            <pc:docMk/>
            <pc:sldMk cId="1517964151" sldId="308"/>
            <ac:spMk id="3" creationId="{83E150AD-5AB8-3073-5B6F-7F73539525AB}"/>
          </ac:spMkLst>
        </pc:spChg>
        <pc:picChg chg="add mod modCrop">
          <ac:chgData name="Donovin Coles" userId="f37d86bc-6408-46c7-a889-79968a032e1b" providerId="ADAL" clId="{45BD3B01-64F4-4CD7-B061-5F746C06E5D4}" dt="2024-11-26T00:47:29.246" v="54" actId="1076"/>
          <ac:picMkLst>
            <pc:docMk/>
            <pc:sldMk cId="1517964151" sldId="308"/>
            <ac:picMk id="5" creationId="{73907169-163A-A151-15F2-7AA7793B769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2882E-A2AD-3456-9269-CDB65945C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FEF1D3-B8AD-2CF4-8F27-FFDB3AD2D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69596-E69A-B139-F794-DB916AA5F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904D9-DD1E-4F04-986B-4BDA454E5F1A}" type="datetimeFigureOut">
              <a:rPr lang="en-AU" smtClean="0"/>
              <a:t>26/11/2024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9E6D5-6FE2-ABF6-15F7-D1EB5C979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BF674-53BA-1994-856D-10969333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1B7D3-DAE4-4C6C-B9E8-1BAA99ED0D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6935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54D64-E40D-0446-E65F-B5C6BB76D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B6567A-6236-AD99-ADB3-4D2B88CC4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48F52-A64C-C1C6-5E03-405F36106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904D9-DD1E-4F04-986B-4BDA454E5F1A}" type="datetimeFigureOut">
              <a:rPr lang="en-AU" smtClean="0"/>
              <a:t>26/11/2024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A53D4-07FB-8F60-5A84-525E58FB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94A20-5E70-2788-3609-DB6296E95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1B7D3-DAE4-4C6C-B9E8-1BAA99ED0D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451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539567-5DDD-9DE1-AF06-A5BF209292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5DEC63-E20C-BC25-6EED-F32F219A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2E0D5-F994-4254-CADB-E5CF9F6F4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904D9-DD1E-4F04-986B-4BDA454E5F1A}" type="datetimeFigureOut">
              <a:rPr lang="en-AU" smtClean="0"/>
              <a:t>26/11/2024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89DC0-7FCB-837A-00BA-8058E9E29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82193-40B9-121C-96F8-4DCBC8D58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1B7D3-DAE4-4C6C-B9E8-1BAA99ED0D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2948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FAF8F-B406-EDCB-2FC3-F409C02C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FBA23-9E83-38D3-F8F4-0847991F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1630-0432-AA90-504D-E0BE5957B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904D9-DD1E-4F04-986B-4BDA454E5F1A}" type="datetimeFigureOut">
              <a:rPr lang="en-AU" smtClean="0"/>
              <a:t>26/11/2024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9384B-D2CF-FE7B-2BBB-B5834631F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BAEE8-43A8-4F79-C5C8-B5D76F4DC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1B7D3-DAE4-4C6C-B9E8-1BAA99ED0D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6844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FDCF1-2775-0357-EFA3-ECCEBE9BF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2CED0-A6A1-21E6-9E1C-6EA813301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ED5AD-D6CC-8CBD-6444-E8ADA29E8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904D9-DD1E-4F04-986B-4BDA454E5F1A}" type="datetimeFigureOut">
              <a:rPr lang="en-AU" smtClean="0"/>
              <a:t>26/11/2024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CBC6E-AE75-9E86-6874-C7E48F2D3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A9DD7-CE41-BD71-7FD9-96E3ED287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1B7D3-DAE4-4C6C-B9E8-1BAA99ED0D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661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04DE-7BDD-20B4-A4BF-3D8657B5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3DD96-ED8E-6498-1AB9-08742E0E1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3A950-6A32-A0A9-C5E3-B984ED031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0A53BD-6C6B-A302-122A-30C72919C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904D9-DD1E-4F04-986B-4BDA454E5F1A}" type="datetimeFigureOut">
              <a:rPr lang="en-AU" smtClean="0"/>
              <a:t>26/11/2024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E3189-AC81-240F-60A4-A5619C7E0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A1CE5-95B4-BC14-F9F3-21E9BE7A5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1B7D3-DAE4-4C6C-B9E8-1BAA99ED0D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5521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B397-CD68-0925-C510-856EE31B9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9A383-558A-0E81-94D6-3D5DFE9EC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083E6-4666-B1B6-773A-86E619D56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1C4A79-2F78-4A7B-8B89-8E1D4C7CD8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7DBFF9-F7C2-3A19-3365-A18401A11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F04495-48FD-1AE9-51C4-0C88E3BF6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904D9-DD1E-4F04-986B-4BDA454E5F1A}" type="datetimeFigureOut">
              <a:rPr lang="en-AU" smtClean="0"/>
              <a:t>26/11/2024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456F85-A53B-23CC-FB5B-F1B4E222C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5C6F80-771F-905D-765A-228E0DE1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1B7D3-DAE4-4C6C-B9E8-1BAA99ED0D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6870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72D8-ED22-2489-EA8F-73221D1C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9EAD4A-10F3-293E-3AF0-A5672EB79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904D9-DD1E-4F04-986B-4BDA454E5F1A}" type="datetimeFigureOut">
              <a:rPr lang="en-AU" smtClean="0"/>
              <a:t>26/11/2024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6AF5F-627D-E29F-D9FE-5089864FD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464E9-2B38-3372-28F8-CE98E18FD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1B7D3-DAE4-4C6C-B9E8-1BAA99ED0D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7794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48C24A-C18A-A4F8-3CCC-63B7BDA6B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904D9-DD1E-4F04-986B-4BDA454E5F1A}" type="datetimeFigureOut">
              <a:rPr lang="en-AU" smtClean="0"/>
              <a:t>26/11/2024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791A1B-DC40-B604-4C69-4328B86A2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6F7D1-3403-E91A-85F0-69D82FD06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1B7D3-DAE4-4C6C-B9E8-1BAA99ED0D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8864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BC850-15F0-D7B7-6F5A-D2F0CBB89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68FD8-676F-19F4-625C-B06EA60A4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4FF79-F14E-11B7-F4C4-11C0EDF91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34FE7-7C60-EFC7-553D-9C27634E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904D9-DD1E-4F04-986B-4BDA454E5F1A}" type="datetimeFigureOut">
              <a:rPr lang="en-AU" smtClean="0"/>
              <a:t>26/11/2024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12DDE-3858-25D8-A337-6613E69AA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BE504-8B28-FD1C-5770-4F7A1CEB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1B7D3-DAE4-4C6C-B9E8-1BAA99ED0D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956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0871-33F5-A8C4-130B-063ED804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254093-B86F-6F0C-9AC0-57501A92AF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6FF89-E828-B4D6-94DC-C1F9DF382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2C89E-104E-A9F4-2170-AF8447B5E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904D9-DD1E-4F04-986B-4BDA454E5F1A}" type="datetimeFigureOut">
              <a:rPr lang="en-AU" smtClean="0"/>
              <a:t>26/11/2024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6A24C-8470-94BB-AC25-01693792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F2D75-7DD7-B27C-3681-1DE41BCA4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1B7D3-DAE4-4C6C-B9E8-1BAA99ED0D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612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3F9DB1-A0D2-EDC6-B24A-F4D65B430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D7E51-0D39-C262-6D49-9EE6BD024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F4670-9A52-D6B2-093B-9DEEC78C90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904D9-DD1E-4F04-986B-4BDA454E5F1A}" type="datetimeFigureOut">
              <a:rPr lang="en-AU" smtClean="0"/>
              <a:t>26/11/2024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0A1A6-B74A-4856-3E76-1D41685D5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82E2D-AD32-4D11-21C2-86F2DF36B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1B7D3-DAE4-4C6C-B9E8-1BAA99ED0D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8035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broadinstitute.org/morpheus/" TargetMode="External"/><Relationship Id="rId7" Type="http://schemas.openxmlformats.org/officeDocument/2006/relationships/hyperlink" Target="https://mixomics.org/methods/spls-da/" TargetMode="External"/><Relationship Id="rId2" Type="http://schemas.openxmlformats.org/officeDocument/2006/relationships/hyperlink" Target="https://bioinfogp.cnb.csic.es/tools/venny/index2.0.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conductor.org/packages/release/bioc/html/topGO.html" TargetMode="External"/><Relationship Id="rId5" Type="http://schemas.openxmlformats.org/officeDocument/2006/relationships/hyperlink" Target="https://plantregmap.gao-lab.org/" TargetMode="External"/><Relationship Id="rId4" Type="http://schemas.openxmlformats.org/officeDocument/2006/relationships/hyperlink" Target="https://biit.cs.ut.ee/gprofiler/gos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03AA-1B42-56EC-36B2-D11DA8B2C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RNA-seq analysis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7C17E0-3286-86BC-8A53-7DC1D8D6FE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Presented by Donovin Coles</a:t>
            </a:r>
          </a:p>
          <a:p>
            <a:r>
              <a:rPr lang="en-AU" dirty="0"/>
              <a:t>27 November 2024</a:t>
            </a:r>
          </a:p>
        </p:txBody>
      </p:sp>
    </p:spTree>
    <p:extLst>
      <p:ext uri="{BB962C8B-B14F-4D97-AF65-F5344CB8AC3E}">
        <p14:creationId xmlns:p14="http://schemas.microsoft.com/office/powerpoint/2010/main" val="398862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E108-4853-95DA-1F93-E3F2481D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Importing a genome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B28B2-BD77-1253-DB0E-479E1F6DF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932350" y="2058153"/>
            <a:ext cx="8327300" cy="443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81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642A6-D8D2-A0AF-1AC7-A709BA00C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Importing a genome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8073E2-44A7-BDB7-CDA8-1B711F90A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515985" y="1772540"/>
            <a:ext cx="9160030" cy="487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70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C011A-4216-FBD8-46D9-C35BCD04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Importing a genome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33D1F-D2A4-4016-CA01-3EC9712D0D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515985" y="1823340"/>
            <a:ext cx="9160030" cy="487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09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E2A01-4AEE-CC65-9427-6F8591DE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Importing a genome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B6E5A-5880-00A9-5BAD-192ED5436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932350" y="1912424"/>
            <a:ext cx="8327300" cy="44347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D1E970-913B-88F6-0300-007A52F4DAF2}"/>
              </a:ext>
            </a:extLst>
          </p:cNvPr>
          <p:cNvSpPr/>
          <p:nvPr/>
        </p:nvSpPr>
        <p:spPr>
          <a:xfrm>
            <a:off x="2416029" y="4630723"/>
            <a:ext cx="1476464" cy="612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681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82DED-0A1E-C592-0DA0-66CDEF62F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Importing RNA-seq </a:t>
            </a:r>
            <a:r>
              <a:rPr lang="en-AU" dirty="0" err="1"/>
              <a:t>fasta</a:t>
            </a:r>
            <a:r>
              <a:rPr lang="en-AU" dirty="0"/>
              <a:t>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128FC-2A19-3E3A-F607-633FB1D59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932350" y="1690688"/>
            <a:ext cx="8327300" cy="443472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5E3037-E9AB-AB50-57D4-651AB973E558}"/>
              </a:ext>
            </a:extLst>
          </p:cNvPr>
          <p:cNvCxnSpPr/>
          <p:nvPr/>
        </p:nvCxnSpPr>
        <p:spPr>
          <a:xfrm flipH="1">
            <a:off x="3347207" y="2701255"/>
            <a:ext cx="49495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69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82DED-0A1E-C592-0DA0-66CDEF62F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Importing RNA-seq </a:t>
            </a:r>
            <a:r>
              <a:rPr lang="en-AU" dirty="0" err="1"/>
              <a:t>fasta</a:t>
            </a:r>
            <a:r>
              <a:rPr lang="en-AU" dirty="0"/>
              <a:t>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7CA5C-1AF4-B237-BF07-BEDBB889D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6389"/>
          <a:stretch/>
        </p:blipFill>
        <p:spPr>
          <a:xfrm>
            <a:off x="1515985" y="1522162"/>
            <a:ext cx="9160030" cy="482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30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82DED-0A1E-C592-0DA0-66CDEF62F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Importing RNA-seq </a:t>
            </a:r>
            <a:r>
              <a:rPr lang="en-AU" dirty="0" err="1"/>
              <a:t>fasta</a:t>
            </a:r>
            <a:r>
              <a:rPr lang="en-AU" dirty="0"/>
              <a:t>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D4449-DA30-2746-95A3-00D96AD0B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932350" y="1690688"/>
            <a:ext cx="8327300" cy="443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85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82DED-0A1E-C592-0DA0-66CDEF62F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Importing RNA-seq </a:t>
            </a:r>
            <a:r>
              <a:rPr lang="en-AU" dirty="0" err="1"/>
              <a:t>fasta</a:t>
            </a:r>
            <a:r>
              <a:rPr lang="en-AU" dirty="0"/>
              <a:t>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5CFF3-47F9-FBD0-9F17-5D2334656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515985" y="1612897"/>
            <a:ext cx="9160030" cy="487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6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82DED-0A1E-C592-0DA0-66CDEF62F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Importing RNA-seq </a:t>
            </a:r>
            <a:r>
              <a:rPr lang="en-AU" dirty="0" err="1"/>
              <a:t>fasta</a:t>
            </a:r>
            <a:r>
              <a:rPr lang="en-AU" dirty="0"/>
              <a:t>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A6755-617F-6F82-C240-5EBFC04FC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515985" y="1508380"/>
            <a:ext cx="9160030" cy="487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42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7A0FB-09D4-43BF-4D04-BAB527A2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Imported RNA-seq </a:t>
            </a:r>
            <a:r>
              <a:rPr lang="en-AU" dirty="0" err="1"/>
              <a:t>fasta</a:t>
            </a:r>
            <a:r>
              <a:rPr lang="en-AU" dirty="0"/>
              <a:t>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48FCB-30AE-D449-C087-3550DC6A5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932350" y="1912424"/>
            <a:ext cx="8327300" cy="44347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B895B4-079B-9A12-852A-D7A7308D8618}"/>
              </a:ext>
            </a:extLst>
          </p:cNvPr>
          <p:cNvSpPr/>
          <p:nvPr/>
        </p:nvSpPr>
        <p:spPr>
          <a:xfrm>
            <a:off x="2424418" y="2852257"/>
            <a:ext cx="1426129" cy="696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382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98118-D6B4-06F4-FE03-E8E0E2E40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Layout of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27EAC-3B7C-1CE8-A31F-1C8839EBC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Introduction to RNA-seq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Mapping of RNA-seq data (CLC Genomics Workbench)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Differential expression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Down-stream exploration of data (Venn, heatmaps, functional annotation, PLS-DA etc)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Hands on tutorial</a:t>
            </a:r>
          </a:p>
        </p:txBody>
      </p:sp>
    </p:spTree>
    <p:extLst>
      <p:ext uri="{BB962C8B-B14F-4D97-AF65-F5344CB8AC3E}">
        <p14:creationId xmlns:p14="http://schemas.microsoft.com/office/powerpoint/2010/main" val="3458162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4A38D-24C7-1E66-C2A8-3511729D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Trimming RNA-seq reads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4A016-4087-22A4-747F-AD8603AA9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932350" y="1770756"/>
            <a:ext cx="8327300" cy="443472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1F8EA61-BFFA-F586-E7DA-F5D393C4CDBD}"/>
              </a:ext>
            </a:extLst>
          </p:cNvPr>
          <p:cNvCxnSpPr/>
          <p:nvPr/>
        </p:nvCxnSpPr>
        <p:spPr>
          <a:xfrm flipH="1">
            <a:off x="6887361" y="2936147"/>
            <a:ext cx="48656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725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384FA-4DBE-9D1C-9725-4A27B1ADC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Trimming RNA-seq reads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8ADB0-D9AF-D996-FB58-A0D50739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515985" y="1614681"/>
            <a:ext cx="9160030" cy="487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28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C9C45-7AE8-50FE-B0D9-75019CF02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Trimming RNA-seq reads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79FAA-E6B3-5074-D3E0-FBBD6EBA5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515985" y="1816990"/>
            <a:ext cx="9160030" cy="487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62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7FC26-9258-B2A5-8876-92B488E7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Trimming RNA-seq reads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923DD-FB2D-0AA3-544F-1B4DD08B8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932350" y="1981576"/>
            <a:ext cx="8327300" cy="443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00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AE27D-98BE-3878-9356-D563A958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Trimming RNA-seq reads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05C86-68DD-5D7B-CAF6-E528F5E17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932350" y="1886326"/>
            <a:ext cx="8327300" cy="443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80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84DF6-2FEB-A900-34F7-7841D2BB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Trimming RNA-seq reads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00C06-7B11-86F1-B671-791C1F469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932350" y="1991101"/>
            <a:ext cx="8327300" cy="443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69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E845E-6FFB-C9F8-0082-921FC36C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Trimming RNA-seq reads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70E9B5-4C21-9F78-94A4-D6C9353A86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932350" y="2029201"/>
            <a:ext cx="8327300" cy="443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83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944E-EF7B-7FB0-2C56-2FBC5FE2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Trimming RNA-seq reads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A3904-F68A-1A2E-DCE1-A7A9BDF52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932350" y="2057776"/>
            <a:ext cx="8327300" cy="443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93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5BE8C-4531-C110-FAB9-66499067C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Performing mapping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E1690-D7B3-D50C-EFC0-13581A82B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515985" y="1635944"/>
            <a:ext cx="9160030" cy="4878194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D6066394-6A80-8F08-27E9-832B5571DC5F}"/>
              </a:ext>
            </a:extLst>
          </p:cNvPr>
          <p:cNvSpPr/>
          <p:nvPr/>
        </p:nvSpPr>
        <p:spPr>
          <a:xfrm>
            <a:off x="7188203" y="3138345"/>
            <a:ext cx="952500" cy="17361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6287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E0E9-4CAB-4B75-2C7B-CB89C799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Selecting RNA-seq samples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8D2EB-7CA8-C3D5-CD92-1AE302A59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9"/>
          <a:stretch/>
        </p:blipFill>
        <p:spPr>
          <a:xfrm>
            <a:off x="1515985" y="1579100"/>
            <a:ext cx="9160030" cy="486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61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58E8B59-93CC-0E34-B609-C3A817523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705874"/>
            <a:ext cx="6400800" cy="515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82EC5-9FCC-D91D-1A59-4E6263A2B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1. Introduction – RNA-seq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5B7C1-FC67-7A1B-2A1D-93A73F034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5160" cy="4351338"/>
          </a:xfrm>
        </p:spPr>
        <p:txBody>
          <a:bodyPr/>
          <a:lstStyle/>
          <a:p>
            <a:r>
              <a:rPr lang="en-AU" b="0" i="0" dirty="0">
                <a:solidFill>
                  <a:srgbClr val="410007"/>
                </a:solidFill>
                <a:effectLst/>
                <a:latin typeface="Google Sans"/>
              </a:rPr>
              <a:t>A technique that measures the transcription of each gene in a biological sample - </a:t>
            </a:r>
            <a:r>
              <a:rPr lang="en-AU" dirty="0">
                <a:solidFill>
                  <a:srgbClr val="410007"/>
                </a:solidFill>
                <a:latin typeface="Google Sans"/>
              </a:rPr>
              <a:t>T</a:t>
            </a:r>
            <a:r>
              <a:rPr lang="en-AU" b="0" i="0" dirty="0">
                <a:solidFill>
                  <a:srgbClr val="410007"/>
                </a:solidFill>
                <a:effectLst/>
                <a:latin typeface="Google Sans"/>
              </a:rPr>
              <a:t>ranscriptome</a:t>
            </a:r>
          </a:p>
          <a:p>
            <a:r>
              <a:rPr lang="en-AU" dirty="0">
                <a:solidFill>
                  <a:srgbClr val="410007"/>
                </a:solidFill>
                <a:latin typeface="Google Sans"/>
              </a:rPr>
              <a:t>By comparing treatment and control samples we can determine which genes are turned on and which genes are turned off – Infer function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3783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853BA-D4BD-98C0-6A5A-7E69CBE3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 of selected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94B0E-F261-5654-5FA2-CCADF8C06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515984" y="1735896"/>
            <a:ext cx="9160030" cy="487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70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917C2-68AB-EB29-6A8A-EF549CF1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Select reference genome to map 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9A4D9-B3FB-5033-EC4C-F8E8D5BF1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515985" y="1825625"/>
            <a:ext cx="9160030" cy="487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43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8B0A9-F59C-46C5-9719-C60649CDB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Mapping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66382-C487-8685-81C2-9B0EEADAA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399963" y="1566097"/>
            <a:ext cx="9160030" cy="487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97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68B7D-57EC-2781-D9BC-CA75A97D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Expression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D962D-B3BB-4F3C-863E-EA2E235C7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296201" y="1735896"/>
            <a:ext cx="9160030" cy="487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54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5C1C-A877-59A8-2562-5CB3619C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Output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3D6F9-88C4-4D0B-21CA-BC64A822A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515985" y="1535048"/>
            <a:ext cx="9160030" cy="487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42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CA3E5-FFED-347F-E07B-7DF4882D6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Further output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44923-1272-BE98-E04C-B0E23C04A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515985" y="1807418"/>
            <a:ext cx="9160030" cy="487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79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948-A6A8-4761-487B-BDD1C9C2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Save results to specified 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89C8F-1620-6F03-C822-6AC0E51D7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515985" y="1824164"/>
            <a:ext cx="9160030" cy="4878194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1F92C9D8-BF30-FF22-9480-E82C1B607E3F}"/>
              </a:ext>
            </a:extLst>
          </p:cNvPr>
          <p:cNvSpPr/>
          <p:nvPr/>
        </p:nvSpPr>
        <p:spPr>
          <a:xfrm rot="10800000">
            <a:off x="8073958" y="5447488"/>
            <a:ext cx="311286" cy="64202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3195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C165E-0965-EF20-5F41-C2DBC9484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Mapping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9D28C-421D-C8D4-0658-E9CE975A1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6147"/>
          <a:stretch/>
        </p:blipFill>
        <p:spPr>
          <a:xfrm>
            <a:off x="838200" y="1817688"/>
            <a:ext cx="7376160" cy="389405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B1B7D2F-CC1B-BA39-85EC-A45B08834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996161"/>
              </p:ext>
            </p:extLst>
          </p:nvPr>
        </p:nvGraphicFramePr>
        <p:xfrm>
          <a:off x="3873500" y="1305109"/>
          <a:ext cx="7962899" cy="51877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2787">
                  <a:extLst>
                    <a:ext uri="{9D8B030D-6E8A-4147-A177-3AD203B41FA5}">
                      <a16:colId xmlns:a16="http://schemas.microsoft.com/office/drawing/2014/main" val="2633529263"/>
                    </a:ext>
                  </a:extLst>
                </a:gridCol>
                <a:gridCol w="1095159">
                  <a:extLst>
                    <a:ext uri="{9D8B030D-6E8A-4147-A177-3AD203B41FA5}">
                      <a16:colId xmlns:a16="http://schemas.microsoft.com/office/drawing/2014/main" val="2101511906"/>
                    </a:ext>
                  </a:extLst>
                </a:gridCol>
                <a:gridCol w="1095159">
                  <a:extLst>
                    <a:ext uri="{9D8B030D-6E8A-4147-A177-3AD203B41FA5}">
                      <a16:colId xmlns:a16="http://schemas.microsoft.com/office/drawing/2014/main" val="1031339854"/>
                    </a:ext>
                  </a:extLst>
                </a:gridCol>
                <a:gridCol w="1022148">
                  <a:extLst>
                    <a:ext uri="{9D8B030D-6E8A-4147-A177-3AD203B41FA5}">
                      <a16:colId xmlns:a16="http://schemas.microsoft.com/office/drawing/2014/main" val="2479021543"/>
                    </a:ext>
                  </a:extLst>
                </a:gridCol>
                <a:gridCol w="839622">
                  <a:extLst>
                    <a:ext uri="{9D8B030D-6E8A-4147-A177-3AD203B41FA5}">
                      <a16:colId xmlns:a16="http://schemas.microsoft.com/office/drawing/2014/main" val="1161335228"/>
                    </a:ext>
                  </a:extLst>
                </a:gridCol>
                <a:gridCol w="1679244">
                  <a:extLst>
                    <a:ext uri="{9D8B030D-6E8A-4147-A177-3AD203B41FA5}">
                      <a16:colId xmlns:a16="http://schemas.microsoft.com/office/drawing/2014/main" val="2623107717"/>
                    </a:ext>
                  </a:extLst>
                </a:gridCol>
                <a:gridCol w="778780">
                  <a:extLst>
                    <a:ext uri="{9D8B030D-6E8A-4147-A177-3AD203B41FA5}">
                      <a16:colId xmlns:a16="http://schemas.microsoft.com/office/drawing/2014/main" val="184036632"/>
                    </a:ext>
                  </a:extLst>
                </a:gridCol>
              </a:tblGrid>
              <a:tr h="494066"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800" dirty="0">
                          <a:effectLst/>
                          <a:latin typeface="+mn-lt"/>
                        </a:rPr>
                        <a:t>Table: mapping statistics of RNA-sequencing samples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  <a:latin typeface="+mn-lt"/>
                        </a:rPr>
                        <a:t> </a:t>
                      </a:r>
                      <a:endParaRPr lang="en-AU" sz="16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 hMerge="1">
                  <a:txBody>
                    <a:bodyPr/>
                    <a:lstStyle/>
                    <a:p>
                      <a:endParaRPr lang="en-AU" sz="10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 hMerge="1">
                  <a:txBody>
                    <a:bodyPr/>
                    <a:lstStyle/>
                    <a:p>
                      <a:endParaRPr lang="en-AU" sz="10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 hMerge="1">
                  <a:txBody>
                    <a:bodyPr/>
                    <a:lstStyle/>
                    <a:p>
                      <a:endParaRPr lang="en-AU" sz="10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 hMerge="1">
                  <a:txBody>
                    <a:bodyPr/>
                    <a:lstStyle/>
                    <a:p>
                      <a:endParaRPr lang="en-AU" sz="10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 hMerge="1">
                  <a:txBody>
                    <a:bodyPr/>
                    <a:lstStyle/>
                    <a:p>
                      <a:endParaRPr lang="en-AU" sz="10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 hMerge="1">
                  <a:txBody>
                    <a:bodyPr/>
                    <a:lstStyle/>
                    <a:p>
                      <a:endParaRPr lang="en-AU" sz="10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extLst>
                  <a:ext uri="{0D108BD9-81ED-4DB2-BD59-A6C34878D82A}">
                    <a16:rowId xmlns:a16="http://schemas.microsoft.com/office/drawing/2014/main" val="1368205"/>
                  </a:ext>
                </a:extLst>
              </a:tr>
              <a:tr h="7269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</a:rPr>
                        <a:t>Sample name</a:t>
                      </a:r>
                      <a:endParaRPr lang="en-AU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</a:rPr>
                        <a:t>Treatment</a:t>
                      </a:r>
                      <a:endParaRPr lang="en-AU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Host/Disease Rating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Number of reads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Reads mapped in pairs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Reads mapped in broken pairs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Reads not mapped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extLst>
                  <a:ext uri="{0D108BD9-81ED-4DB2-BD59-A6C34878D82A}">
                    <a16:rowId xmlns:a16="http://schemas.microsoft.com/office/drawing/2014/main" val="1163156521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MR1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Control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</a:rPr>
                        <a:t>Susceptible</a:t>
                      </a:r>
                      <a:endParaRPr lang="en-AU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53,356,184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29,924,014 (56.08%)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6,241,457 (11.70%)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17,190,713 (32.22%)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extLst>
                  <a:ext uri="{0D108BD9-81ED-4DB2-BD59-A6C34878D82A}">
                    <a16:rowId xmlns:a16="http://schemas.microsoft.com/office/drawing/2014/main" val="3414503430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MR2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Control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Susceptible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</a:rPr>
                        <a:t>53,151,728</a:t>
                      </a:r>
                      <a:endParaRPr lang="en-AU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30,006,238 (56.45%)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</a:rPr>
                        <a:t>6,031,783(11.35%)</a:t>
                      </a:r>
                      <a:endParaRPr lang="en-AU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17,113,70, (32.20%)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extLst>
                  <a:ext uri="{0D108BD9-81ED-4DB2-BD59-A6C34878D82A}">
                    <a16:rowId xmlns:a16="http://schemas.microsoft.com/office/drawing/2014/main" val="171394058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MR3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Control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Susceptible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42,985,238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</a:rPr>
                        <a:t>24,132,612 (56.14%)</a:t>
                      </a:r>
                      <a:endParaRPr lang="en-AU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</a:rPr>
                        <a:t>5,023,247 (11.69%)</a:t>
                      </a:r>
                      <a:endParaRPr lang="en-AU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13,829,379 (32.17%)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extLst>
                  <a:ext uri="{0D108BD9-81ED-4DB2-BD59-A6C34878D82A}">
                    <a16:rowId xmlns:a16="http://schemas.microsoft.com/office/drawing/2014/main" val="3066571460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MR13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Control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Resistant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40,255,044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22,847,160 (56.76%)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</a:rPr>
                        <a:t>6,015,159 (14.94%)</a:t>
                      </a:r>
                      <a:endParaRPr lang="en-AU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11,392,725 (28.30%)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extLst>
                  <a:ext uri="{0D108BD9-81ED-4DB2-BD59-A6C34878D82A}">
                    <a16:rowId xmlns:a16="http://schemas.microsoft.com/office/drawing/2014/main" val="4260304062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MR14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Control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Resistant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41,395,906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24,773,978 (59.85%)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</a:rPr>
                        <a:t>4,396,898 (10.62%)</a:t>
                      </a:r>
                      <a:endParaRPr lang="en-AU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</a:rPr>
                        <a:t>12,225,030 (29.53%)</a:t>
                      </a:r>
                      <a:endParaRPr lang="en-AU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extLst>
                  <a:ext uri="{0D108BD9-81ED-4DB2-BD59-A6C34878D82A}">
                    <a16:rowId xmlns:a16="http://schemas.microsoft.com/office/drawing/2014/main" val="2075927019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MR15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Control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Resistant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47,634,484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27,711,372 (58.18%)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  <a:latin typeface="+mn-lt"/>
                        </a:rPr>
                        <a:t>5,418,236 (11.37%</a:t>
                      </a:r>
                      <a:endParaRPr lang="en-AU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</a:rPr>
                        <a:t>14,504,876 (30.45%)</a:t>
                      </a:r>
                      <a:endParaRPr lang="en-AU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extLst>
                  <a:ext uri="{0D108BD9-81ED-4DB2-BD59-A6C34878D82A}">
                    <a16:rowId xmlns:a16="http://schemas.microsoft.com/office/drawing/2014/main" val="1287108802"/>
                  </a:ext>
                </a:extLst>
              </a:tr>
              <a:tr h="3204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AU" sz="12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/>
                </a:tc>
                <a:tc>
                  <a:txBody>
                    <a:bodyPr/>
                    <a:lstStyle/>
                    <a:p>
                      <a:endParaRPr dirty="0"/>
                    </a:p>
                  </a:txBody>
                  <a:tcPr marL="8213" marR="8213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8213" marR="8213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Total: </a:t>
                      </a:r>
                      <a:r>
                        <a:rPr kumimoji="0" lang="en-AU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278,778,584</a:t>
                      </a:r>
                      <a:endParaRPr kumimoji="0" lang="en-A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AU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AU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2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213" marR="8213" marT="0" marB="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877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680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9FFB2-5596-353D-C725-F87068CE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Export count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074BF-DB4C-744E-1D7D-8A72C80675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932350" y="1690688"/>
            <a:ext cx="8327300" cy="443472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05B368D-AC53-2153-A169-D9A56B462276}"/>
              </a:ext>
            </a:extLst>
          </p:cNvPr>
          <p:cNvCxnSpPr/>
          <p:nvPr/>
        </p:nvCxnSpPr>
        <p:spPr>
          <a:xfrm>
            <a:off x="2348917" y="1963024"/>
            <a:ext cx="60400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545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0A20-20FC-5B05-E675-63E116E8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Select files to export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9F942-E66F-F324-D09B-1FFB0136D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515985" y="1812282"/>
            <a:ext cx="9160030" cy="487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58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45EB9-FB53-3037-B7BB-FE0E6FF53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425"/>
            <a:ext cx="10515600" cy="1325563"/>
          </a:xfrm>
        </p:spPr>
        <p:txBody>
          <a:bodyPr/>
          <a:lstStyle/>
          <a:p>
            <a:r>
              <a:rPr lang="en-AU" dirty="0"/>
              <a:t>Steps in RNA-seq analysis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3F17640-9C8D-2C14-0B82-77FB915FFB4D}"/>
              </a:ext>
            </a:extLst>
          </p:cNvPr>
          <p:cNvGrpSpPr/>
          <p:nvPr/>
        </p:nvGrpSpPr>
        <p:grpSpPr>
          <a:xfrm>
            <a:off x="2366985" y="1041956"/>
            <a:ext cx="7458029" cy="5521848"/>
            <a:chOff x="2366985" y="1321356"/>
            <a:chExt cx="7458029" cy="5521848"/>
          </a:xfrm>
        </p:grpSpPr>
        <p:pic>
          <p:nvPicPr>
            <p:cNvPr id="1026" name="Picture 2" descr="drawing">
              <a:extLst>
                <a:ext uri="{FF2B5EF4-FFF2-40B4-BE49-F238E27FC236}">
                  <a16:creationId xmlns:a16="http://schemas.microsoft.com/office/drawing/2014/main" id="{EB9AF3D6-B44D-B50C-5699-D46AB4E60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6985" y="1690688"/>
              <a:ext cx="7458029" cy="5152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ED0337-F516-7BE2-39D7-022F4A65C5E8}"/>
                </a:ext>
              </a:extLst>
            </p:cNvPr>
            <p:cNvSpPr txBox="1"/>
            <p:nvPr/>
          </p:nvSpPr>
          <p:spPr>
            <a:xfrm>
              <a:off x="4325768" y="217178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1.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8EA27-D3FD-5397-1830-219101232295}"/>
                </a:ext>
              </a:extLst>
            </p:cNvPr>
            <p:cNvSpPr txBox="1"/>
            <p:nvPr/>
          </p:nvSpPr>
          <p:spPr>
            <a:xfrm>
              <a:off x="5547360" y="217178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2.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BB08D8-63EE-8C0E-5FF7-701DC6EA4964}"/>
                </a:ext>
              </a:extLst>
            </p:cNvPr>
            <p:cNvSpPr txBox="1"/>
            <p:nvPr/>
          </p:nvSpPr>
          <p:spPr>
            <a:xfrm>
              <a:off x="6898640" y="187535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3.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EEDF4E-F11F-95BA-2D08-C3AF32465BAB}"/>
                </a:ext>
              </a:extLst>
            </p:cNvPr>
            <p:cNvSpPr txBox="1"/>
            <p:nvPr/>
          </p:nvSpPr>
          <p:spPr>
            <a:xfrm>
              <a:off x="7924800" y="1321356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4.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4016E1-B2E3-73F5-16FE-3FFA95E2A169}"/>
                </a:ext>
              </a:extLst>
            </p:cNvPr>
            <p:cNvSpPr txBox="1"/>
            <p:nvPr/>
          </p:nvSpPr>
          <p:spPr>
            <a:xfrm>
              <a:off x="3738880" y="4982646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5.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D8F60C-DAEA-6D0C-12E4-FB43F0E13F70}"/>
                </a:ext>
              </a:extLst>
            </p:cNvPr>
            <p:cNvSpPr txBox="1"/>
            <p:nvPr/>
          </p:nvSpPr>
          <p:spPr>
            <a:xfrm>
              <a:off x="7284720" y="4982646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6.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04C1A37-5694-2ADD-2A37-0B9848FC6B80}"/>
              </a:ext>
            </a:extLst>
          </p:cNvPr>
          <p:cNvSpPr txBox="1"/>
          <p:nvPr/>
        </p:nvSpPr>
        <p:spPr>
          <a:xfrm>
            <a:off x="5775960" y="6609970"/>
            <a:ext cx="3454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/>
              <a:t>https://mbernste.github.io/posts/rna_seq_basics/</a:t>
            </a:r>
          </a:p>
        </p:txBody>
      </p:sp>
    </p:spTree>
    <p:extLst>
      <p:ext uri="{BB962C8B-B14F-4D97-AF65-F5344CB8AC3E}">
        <p14:creationId xmlns:p14="http://schemas.microsoft.com/office/powerpoint/2010/main" val="2919973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07CB-8CEF-6430-771A-103B944F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Export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1437A-92E3-8D0E-7207-553EF0D2E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515984" y="1667091"/>
            <a:ext cx="9160030" cy="487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17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0EC4-43E6-64F5-4DC0-D408B686B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Save in specified 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7E34F-24DC-FD0D-9993-3E539A81F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515985" y="1410455"/>
            <a:ext cx="9160030" cy="487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70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D9C3C-4E0C-82B3-04C5-7F00B6021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Obtain files from FileZilla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B5017-22D6-69B2-0BF4-FB25C67EB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932350" y="1690688"/>
            <a:ext cx="8327300" cy="443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84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42B1-4D18-1020-9A68-0DDF9AFA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3. Differential expression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6B272-FE4F-70CA-2056-065472A32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515984" y="1580256"/>
            <a:ext cx="9160030" cy="487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96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198FC-6620-AE1B-C7DF-D0E62685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File layout for differential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4A0C26-C3D4-4781-E820-9BECECC33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515984" y="1585553"/>
            <a:ext cx="9160030" cy="487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03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2E0A0-C637-7AE4-9679-E245BAA91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Filtering counts</a:t>
            </a:r>
            <a:endParaRPr lang="en-A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E7BCC6-C7E7-6FCC-F721-B2C8880B3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006" y="360115"/>
            <a:ext cx="1315306" cy="101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3DEFEAE-4BD2-2732-70B5-4EBE43BED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072" y="522645"/>
            <a:ext cx="2712227" cy="9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BACB00-A397-0F70-C0DF-E9C63E055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24"/>
          <a:stretch/>
        </p:blipFill>
        <p:spPr>
          <a:xfrm>
            <a:off x="1146334" y="1690688"/>
            <a:ext cx="9160030" cy="48781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F7D5C-EE0C-41CE-9E2C-B65D79BD4C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16"/>
          <a:stretch/>
        </p:blipFill>
        <p:spPr>
          <a:xfrm>
            <a:off x="2747999" y="1690688"/>
            <a:ext cx="8327300" cy="448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8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AF80C-BD2F-C3CC-570D-47CEB916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Performing differential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1680BF-6F30-E73E-FB9B-923D1AED3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515985" y="1614681"/>
            <a:ext cx="9160030" cy="487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73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CA2FD-977A-90BC-B901-0C633A8F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Filtering differentially expressed genes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A73516-D933-4FC0-3AC4-40DEAAE37926}"/>
              </a:ext>
            </a:extLst>
          </p:cNvPr>
          <p:cNvGrpSpPr/>
          <p:nvPr/>
        </p:nvGrpSpPr>
        <p:grpSpPr>
          <a:xfrm>
            <a:off x="47148" y="1336690"/>
            <a:ext cx="11954828" cy="5451444"/>
            <a:chOff x="590550" y="2171700"/>
            <a:chExt cx="10868025" cy="45053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F395504-A220-AB8E-961E-6B3058DF7A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b="5278"/>
            <a:stretch/>
          </p:blipFill>
          <p:spPr>
            <a:xfrm>
              <a:off x="590550" y="2171700"/>
              <a:ext cx="6096000" cy="32480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F0B147-CAA9-37E5-DFDF-9D8BCB14B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781" b="5278"/>
            <a:stretch/>
          </p:blipFill>
          <p:spPr>
            <a:xfrm>
              <a:off x="5457825" y="3429000"/>
              <a:ext cx="6000750" cy="3248025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F169281-601B-1E9C-6313-873A7FC810BD}"/>
                </a:ext>
              </a:extLst>
            </p:cNvPr>
            <p:cNvCxnSpPr/>
            <p:nvPr/>
          </p:nvCxnSpPr>
          <p:spPr>
            <a:xfrm flipH="1">
              <a:off x="1828800" y="2762250"/>
              <a:ext cx="381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0362A2A-4F7B-D8D9-724D-2F6DC9219793}"/>
                </a:ext>
              </a:extLst>
            </p:cNvPr>
            <p:cNvCxnSpPr/>
            <p:nvPr/>
          </p:nvCxnSpPr>
          <p:spPr>
            <a:xfrm flipH="1">
              <a:off x="6791325" y="4010025"/>
              <a:ext cx="381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7957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C45E2-D4CE-00B3-7B66-52FB5104F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4. Down-stream exploration of DE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BF64C-8683-10E0-1267-583DA13B1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Proportion of up- and down-regulated genes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Venn analysis: identify common and unique gene clusters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Gene enrichment analysis: enriched pathways from a large set of genes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Heatmaps: visually interrogate genes to identify patterns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Partial Least Significant - Discriminate Analysis (PLS-DA): Identify genes driving difference between treatments</a:t>
            </a:r>
          </a:p>
          <a:p>
            <a:pPr marL="514350" indent="-514350">
              <a:buFont typeface="+mj-lt"/>
              <a:buAutoNum type="arabicPeriod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5703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CFBEB-449A-B1FA-A681-47E112EA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Tools to perform down-stream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E004D-1A34-BE44-6250-8648742D9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Venn: </a:t>
            </a:r>
            <a:r>
              <a:rPr lang="en-AU" dirty="0">
                <a:hlinkClick r:id="rId2"/>
              </a:rPr>
              <a:t>https://bioinfogp.cnb.csic.es/tools/venny/index2.0.2.html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Heatmap: </a:t>
            </a:r>
            <a:r>
              <a:rPr lang="en-AU" dirty="0">
                <a:hlinkClick r:id="rId3"/>
              </a:rPr>
              <a:t>https://software.broadinstitute.org/morpheus/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Gene enrichment analysis: </a:t>
            </a:r>
          </a:p>
          <a:p>
            <a:pPr marL="0" indent="0">
              <a:buNone/>
            </a:pPr>
            <a:r>
              <a:rPr lang="en-AU" dirty="0"/>
              <a:t>Online resource? </a:t>
            </a:r>
            <a:r>
              <a:rPr lang="en-AU" dirty="0">
                <a:hlinkClick r:id="rId4"/>
              </a:rPr>
              <a:t>https://biit.cs.ut.ee/gprofiler/gost</a:t>
            </a:r>
            <a:r>
              <a:rPr lang="en-AU" dirty="0"/>
              <a:t> or </a:t>
            </a:r>
            <a:r>
              <a:rPr lang="en-AU" dirty="0">
                <a:hlinkClick r:id="rId5"/>
              </a:rPr>
              <a:t>https://plantregmap.gao-lab.org/</a:t>
            </a:r>
            <a:r>
              <a:rPr lang="en-AU" dirty="0"/>
              <a:t> </a:t>
            </a:r>
          </a:p>
          <a:p>
            <a:pPr marL="0" indent="0">
              <a:buNone/>
            </a:pPr>
            <a:r>
              <a:rPr lang="en-AU" dirty="0"/>
              <a:t>No online resource? </a:t>
            </a:r>
            <a:r>
              <a:rPr lang="en-AU" dirty="0">
                <a:hlinkClick r:id="rId6"/>
              </a:rPr>
              <a:t>https://bioconductor.org/packages/release/bioc/html/topGO.html</a:t>
            </a:r>
            <a:r>
              <a:rPr lang="en-AU" dirty="0"/>
              <a:t> 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AU" dirty="0"/>
              <a:t>PLS-DA: </a:t>
            </a:r>
            <a:r>
              <a:rPr lang="en-AU" dirty="0">
                <a:hlinkClick r:id="rId7"/>
              </a:rPr>
              <a:t>https://mixomics.org/methods/spls-da/</a:t>
            </a:r>
            <a:endParaRPr lang="en-AU" dirty="0"/>
          </a:p>
          <a:p>
            <a:pPr marL="514350" indent="-514350">
              <a:buFont typeface="+mj-lt"/>
              <a:buAutoNum type="arabicPeriod" startAt="4"/>
            </a:pPr>
            <a:endParaRPr lang="en-AU" dirty="0"/>
          </a:p>
          <a:p>
            <a:pPr marL="514350" indent="-514350">
              <a:buFont typeface="+mj-lt"/>
              <a:buAutoNum type="arabicPeriod" startAt="4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0066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A565C-B1BF-22CA-2B5B-51DF0C83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Uploading RNA-seq files to w0565 machine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704EDF-E132-406E-8E41-C85D9D9312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515985" y="1614681"/>
            <a:ext cx="9160030" cy="487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087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CD6A-2952-53D2-93F1-C31F76709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GitFront</a:t>
            </a:r>
            <a:r>
              <a:rPr lang="en-AU" dirty="0"/>
              <a:t> resources for scripts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07169-163A-A151-15F2-7AA7793B7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9" r="50000" b="5556"/>
          <a:stretch/>
        </p:blipFill>
        <p:spPr>
          <a:xfrm>
            <a:off x="838200" y="1690688"/>
            <a:ext cx="8467725" cy="424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64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31183-2D91-D3B0-684E-D57E7024E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5. Hands on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2CC5D-0D84-5514-A321-851A4656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Filter a gene count file and identify significantly differentially expressed genes (Files: Eucalyptus raw counts.csv or Total </a:t>
            </a:r>
            <a:r>
              <a:rPr lang="en-AU" dirty="0" err="1"/>
              <a:t>counts_all</a:t>
            </a:r>
            <a:r>
              <a:rPr lang="en-AU" dirty="0"/>
              <a:t> samples_12072019.csv)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AU" dirty="0"/>
              <a:t>Perform down-stream analyses (whatever your heart desires)</a:t>
            </a:r>
          </a:p>
          <a:p>
            <a:pPr marL="514350" indent="-514350">
              <a:buFont typeface="+mj-lt"/>
              <a:buAutoNum type="arabicPeriod" startAt="2"/>
            </a:pP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3DCA1-84B5-388A-A4B7-AFBDB6BF9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" t="38667" r="45417" b="20614"/>
          <a:stretch/>
        </p:blipFill>
        <p:spPr>
          <a:xfrm>
            <a:off x="221654" y="4175795"/>
            <a:ext cx="4801383" cy="2098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2CED28-B8BD-B297-4477-1D9F75BF7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18" r="11250" b="12741"/>
          <a:stretch/>
        </p:blipFill>
        <p:spPr>
          <a:xfrm>
            <a:off x="5251730" y="4198284"/>
            <a:ext cx="6718616" cy="207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76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Whats PUTTY">
            <a:extLst>
              <a:ext uri="{FF2B5EF4-FFF2-40B4-BE49-F238E27FC236}">
                <a16:creationId xmlns:a16="http://schemas.microsoft.com/office/drawing/2014/main" id="{16B6602A-C5B6-75E0-F09B-5FC0BCAF7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248" y="327745"/>
            <a:ext cx="2763037" cy="112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707E6-9406-C2E6-5A53-189582704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03307" cy="1325563"/>
          </a:xfrm>
        </p:spPr>
        <p:txBody>
          <a:bodyPr/>
          <a:lstStyle/>
          <a:p>
            <a:r>
              <a:rPr lang="en-AU" dirty="0"/>
              <a:t>2. Mapping reads to genome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D01D5-2A8F-A6D1-CFEC-7D268698F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Log onto the w0565 machine with staff ID (909…. number) and password</a:t>
            </a:r>
          </a:p>
          <a:p>
            <a:r>
              <a:rPr lang="en-AU" dirty="0"/>
              <a:t>Open clcgenomicswb22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24AD5-AAD9-436B-88CD-D8E026BA9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926"/>
          <a:stretch/>
        </p:blipFill>
        <p:spPr>
          <a:xfrm>
            <a:off x="2717264" y="3338595"/>
            <a:ext cx="7570273" cy="3154280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0CEB669-C4D9-E8B1-7D40-77F028CD0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603" y="501781"/>
            <a:ext cx="2234958" cy="123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Xming - Download">
            <a:extLst>
              <a:ext uri="{FF2B5EF4-FFF2-40B4-BE49-F238E27FC236}">
                <a16:creationId xmlns:a16="http://schemas.microsoft.com/office/drawing/2014/main" id="{1CEDA609-DF35-70F3-E2E9-856B4F9A7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434" y="90484"/>
            <a:ext cx="822595" cy="82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129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3AC1-677E-215E-BB32-EE74EDC0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Importing a genome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F6C30-E11F-DF48-47E3-242A97E0A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932350" y="1690688"/>
            <a:ext cx="8327300" cy="443472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8DC5D8-460E-DBD0-A148-BF388E976C17}"/>
              </a:ext>
            </a:extLst>
          </p:cNvPr>
          <p:cNvCxnSpPr/>
          <p:nvPr/>
        </p:nvCxnSpPr>
        <p:spPr>
          <a:xfrm flipH="1">
            <a:off x="3587183" y="2974109"/>
            <a:ext cx="48952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653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3A0A6-2BEA-AF44-6689-18ECD9181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Importing a genome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C0EFB-E974-6E52-4B88-968092BC9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932350" y="1953636"/>
            <a:ext cx="8327300" cy="443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35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486D-692B-FE0F-0DF3-C0C1F3C5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Importing a genome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C05A8-6737-AA49-33C8-45AB11691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932350" y="1923156"/>
            <a:ext cx="8327300" cy="443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86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619</Words>
  <Application>Microsoft Office PowerPoint</Application>
  <PresentationFormat>Widescreen</PresentationFormat>
  <Paragraphs>134</Paragraphs>
  <Slides>51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Google Sans</vt:lpstr>
      <vt:lpstr>Office Theme</vt:lpstr>
      <vt:lpstr>RNA-seq analysis workshop</vt:lpstr>
      <vt:lpstr>Layout of workshop</vt:lpstr>
      <vt:lpstr>1. Introduction – RNA-seq analysis</vt:lpstr>
      <vt:lpstr>Steps in RNA-seq analysis </vt:lpstr>
      <vt:lpstr>Uploading RNA-seq files to w0565 machine </vt:lpstr>
      <vt:lpstr>2. Mapping reads to genome</vt:lpstr>
      <vt:lpstr>Importing a genome</vt:lpstr>
      <vt:lpstr>Importing a genome</vt:lpstr>
      <vt:lpstr>Importing a genome</vt:lpstr>
      <vt:lpstr>Importing a genome</vt:lpstr>
      <vt:lpstr>Importing a genome</vt:lpstr>
      <vt:lpstr>Importing a genome</vt:lpstr>
      <vt:lpstr>Importing a genome</vt:lpstr>
      <vt:lpstr>Importing RNA-seq fasta files</vt:lpstr>
      <vt:lpstr>Importing RNA-seq fasta files</vt:lpstr>
      <vt:lpstr>Importing RNA-seq fasta files</vt:lpstr>
      <vt:lpstr>Importing RNA-seq fasta files</vt:lpstr>
      <vt:lpstr>Importing RNA-seq fasta files</vt:lpstr>
      <vt:lpstr>Imported RNA-seq fasta files</vt:lpstr>
      <vt:lpstr>Trimming RNA-seq reads</vt:lpstr>
      <vt:lpstr>Trimming RNA-seq reads</vt:lpstr>
      <vt:lpstr>Trimming RNA-seq reads</vt:lpstr>
      <vt:lpstr>Trimming RNA-seq reads</vt:lpstr>
      <vt:lpstr>Trimming RNA-seq reads</vt:lpstr>
      <vt:lpstr>Trimming RNA-seq reads</vt:lpstr>
      <vt:lpstr>Trimming RNA-seq reads</vt:lpstr>
      <vt:lpstr>Trimming RNA-seq reads</vt:lpstr>
      <vt:lpstr>Performing mapping</vt:lpstr>
      <vt:lpstr>Selecting RNA-seq samples</vt:lpstr>
      <vt:lpstr>Overview of selected files</vt:lpstr>
      <vt:lpstr>Select reference genome to map to</vt:lpstr>
      <vt:lpstr>Mapping settings</vt:lpstr>
      <vt:lpstr>Expression settings</vt:lpstr>
      <vt:lpstr>Output table</vt:lpstr>
      <vt:lpstr>Further output settings</vt:lpstr>
      <vt:lpstr>Save results to specified location</vt:lpstr>
      <vt:lpstr>Mapping statistics</vt:lpstr>
      <vt:lpstr>Export count files</vt:lpstr>
      <vt:lpstr>Select files to export</vt:lpstr>
      <vt:lpstr>Export parameters</vt:lpstr>
      <vt:lpstr>Save in specified location</vt:lpstr>
      <vt:lpstr>Obtain files from FileZilla</vt:lpstr>
      <vt:lpstr>3. Differential expression analysis</vt:lpstr>
      <vt:lpstr>File layout for differential expression</vt:lpstr>
      <vt:lpstr>Filtering counts</vt:lpstr>
      <vt:lpstr>Performing differential expression</vt:lpstr>
      <vt:lpstr>Filtering differentially expressed genes</vt:lpstr>
      <vt:lpstr>4. Down-stream exploration of DE genes</vt:lpstr>
      <vt:lpstr>Tools to perform down-stream analyses</vt:lpstr>
      <vt:lpstr>GitFront resources for scripts</vt:lpstr>
      <vt:lpstr>5. Hands on tutorial</vt:lpstr>
    </vt:vector>
  </TitlesOfParts>
  <Company>Western Sydney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RNA-seq analysis workshop</dc:title>
  <dc:creator>Donovin Coles</dc:creator>
  <cp:lastModifiedBy>Donovin Coles</cp:lastModifiedBy>
  <cp:revision>12</cp:revision>
  <dcterms:created xsi:type="dcterms:W3CDTF">2024-11-19T00:49:04Z</dcterms:created>
  <dcterms:modified xsi:type="dcterms:W3CDTF">2024-11-26T00:47:35Z</dcterms:modified>
</cp:coreProperties>
</file>